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6" r:id="rId5"/>
    <p:sldId id="257" r:id="rId6"/>
    <p:sldId id="260" r:id="rId7"/>
    <p:sldId id="261" r:id="rId8"/>
    <p:sldId id="308" r:id="rId9"/>
    <p:sldId id="262" r:id="rId10"/>
    <p:sldId id="263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325" r:id="rId20"/>
    <p:sldId id="275" r:id="rId21"/>
    <p:sldId id="310" r:id="rId22"/>
    <p:sldId id="309" r:id="rId23"/>
    <p:sldId id="320" r:id="rId24"/>
    <p:sldId id="276" r:id="rId25"/>
    <p:sldId id="326" r:id="rId26"/>
    <p:sldId id="278" r:id="rId27"/>
    <p:sldId id="279" r:id="rId28"/>
    <p:sldId id="280" r:id="rId29"/>
    <p:sldId id="312" r:id="rId30"/>
    <p:sldId id="289" r:id="rId31"/>
    <p:sldId id="313" r:id="rId32"/>
    <p:sldId id="314" r:id="rId33"/>
    <p:sldId id="290" r:id="rId34"/>
    <p:sldId id="291" r:id="rId35"/>
    <p:sldId id="292" r:id="rId36"/>
    <p:sldId id="316" r:id="rId37"/>
    <p:sldId id="294" r:id="rId38"/>
    <p:sldId id="295" r:id="rId39"/>
    <p:sldId id="296" r:id="rId40"/>
    <p:sldId id="297" r:id="rId41"/>
    <p:sldId id="298" r:id="rId42"/>
    <p:sldId id="303" r:id="rId43"/>
    <p:sldId id="318" r:id="rId44"/>
    <p:sldId id="299" r:id="rId45"/>
    <p:sldId id="304" r:id="rId46"/>
    <p:sldId id="321" r:id="rId47"/>
    <p:sldId id="305" r:id="rId48"/>
    <p:sldId id="306" r:id="rId49"/>
    <p:sldId id="307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C952-0D01-40D2-865A-D4AB4D402EA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43E4-BDF9-4403-B825-FF954007B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8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043E4-BDF9-4403-B825-FF954007B0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1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5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8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0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8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A2E1-1958-4A5E-A5AE-1687567A3CB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EFA-AE02-4992-938F-9C05E4B8B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oustonisd.qualtrics.com/jfe/form/SV_dpepOeppgrCW5LM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LHARDY1@houstonisd.org" TargetMode="External"/><Relationship Id="rId2" Type="http://schemas.openxmlformats.org/officeDocument/2006/relationships/hyperlink" Target="mailto:bhearne@houstonisd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ia.Buirse@houstonisd.or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T. H. Rogers </a:t>
            </a:r>
            <a:br>
              <a:rPr lang="en-US" sz="2400" b="1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400" b="1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2024 – 2025 K – 8 Vanguard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417638"/>
            <a:ext cx="2971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Principal:</a:t>
            </a:r>
            <a:endParaRPr lang="en-US" sz="700" dirty="0"/>
          </a:p>
          <a:p>
            <a:pPr algn="ctr"/>
            <a:r>
              <a:rPr lang="en-US" sz="1600" dirty="0"/>
              <a:t>Tiffany Chenier</a:t>
            </a:r>
          </a:p>
          <a:p>
            <a:pPr algn="ctr"/>
            <a:endParaRPr lang="en-US" sz="1200" dirty="0"/>
          </a:p>
          <a:p>
            <a:pPr algn="ctr"/>
            <a:r>
              <a:rPr lang="en-US" b="1" dirty="0"/>
              <a:t>Assistant Principals:</a:t>
            </a:r>
            <a:endParaRPr lang="en-US" sz="700" dirty="0"/>
          </a:p>
          <a:p>
            <a:pPr algn="ctr"/>
            <a:r>
              <a:rPr lang="en-US" sz="1600"/>
              <a:t>Gregory </a:t>
            </a:r>
            <a:r>
              <a:rPr lang="en-US" sz="1600" dirty="0"/>
              <a:t>Wagner</a:t>
            </a:r>
            <a:endParaRPr lang="en-US" sz="1600" u="sng" dirty="0"/>
          </a:p>
          <a:p>
            <a:pPr algn="ctr"/>
            <a:r>
              <a:rPr lang="en-US" sz="1600" dirty="0"/>
              <a:t>Jessica Willie Beaulieu</a:t>
            </a:r>
          </a:p>
          <a:p>
            <a:pPr algn="ctr"/>
            <a:endParaRPr lang="en-US" sz="700" dirty="0"/>
          </a:p>
          <a:p>
            <a:pPr algn="ctr"/>
            <a:r>
              <a:rPr lang="en-US" b="1" dirty="0"/>
              <a:t>Magnet Coordinator:</a:t>
            </a:r>
            <a:endParaRPr lang="en-US" dirty="0"/>
          </a:p>
          <a:p>
            <a:pPr algn="ctr"/>
            <a:r>
              <a:rPr lang="en-US" sz="1600" dirty="0"/>
              <a:t>Barbra Hearne</a:t>
            </a:r>
          </a:p>
          <a:p>
            <a:pPr algn="ctr"/>
            <a:endParaRPr lang="en-US" sz="900" dirty="0"/>
          </a:p>
          <a:p>
            <a:pPr algn="ctr"/>
            <a:r>
              <a:rPr lang="en-US" b="1" dirty="0"/>
              <a:t>Counselor:</a:t>
            </a:r>
          </a:p>
          <a:p>
            <a:pPr algn="ctr"/>
            <a:r>
              <a:rPr lang="en-US" sz="1600" dirty="0"/>
              <a:t>Bradley Evans</a:t>
            </a:r>
          </a:p>
          <a:p>
            <a:pPr algn="ctr"/>
            <a:endParaRPr lang="en-US" sz="1600" dirty="0"/>
          </a:p>
          <a:p>
            <a:pPr algn="ctr"/>
            <a:r>
              <a:rPr lang="en-US" b="1" dirty="0"/>
              <a:t>Teacher Specialist:</a:t>
            </a:r>
          </a:p>
          <a:p>
            <a:pPr algn="ctr"/>
            <a:r>
              <a:rPr lang="en-US" sz="1600" dirty="0"/>
              <a:t>Steven Ghorbanian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F1456-B6C8-4FE3-9045-30B558636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1072"/>
            <a:ext cx="4867922" cy="4090851"/>
          </a:xfrm>
          <a:prstGeom prst="rect">
            <a:avLst/>
          </a:prstGeom>
          <a:ln w="12700" cap="rnd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023AB3-863D-5B63-DFEE-38B7FFB5927D}"/>
              </a:ext>
            </a:extLst>
          </p:cNvPr>
          <p:cNvSpPr txBox="1"/>
          <p:nvPr/>
        </p:nvSpPr>
        <p:spPr>
          <a:xfrm>
            <a:off x="609600" y="5743852"/>
            <a:ext cx="4867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“Where Academics and</a:t>
            </a:r>
          </a:p>
          <a:p>
            <a:pPr algn="ctr"/>
            <a:r>
              <a:rPr lang="en-US" sz="1800" i="1" dirty="0"/>
              <a:t> Character Matter”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8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Elementary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 should expect </a:t>
            </a:r>
            <a:r>
              <a:rPr lang="en-US" dirty="0">
                <a:solidFill>
                  <a:schemeClr val="tx2"/>
                </a:solidFill>
              </a:rPr>
              <a:t>15</a:t>
            </a:r>
            <a:r>
              <a:rPr lang="en-US" dirty="0"/>
              <a:t> to </a:t>
            </a:r>
            <a:r>
              <a:rPr lang="en-US" dirty="0">
                <a:solidFill>
                  <a:schemeClr val="tx2"/>
                </a:solidFill>
              </a:rPr>
              <a:t>75</a:t>
            </a:r>
            <a:r>
              <a:rPr lang="en-US" dirty="0"/>
              <a:t> minutes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…</a:t>
            </a:r>
            <a:r>
              <a:rPr lang="en-US" i="1" dirty="0"/>
              <a:t> every night 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2871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Middle School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>
            <a:normAutofit/>
          </a:bodyPr>
          <a:lstStyle/>
          <a:p>
            <a:r>
              <a:rPr lang="en-US" dirty="0"/>
              <a:t>All Core Classes are HISD Advanced </a:t>
            </a:r>
            <a:r>
              <a:rPr lang="en-US" sz="1800" i="1" dirty="0"/>
              <a:t>(formerly called Pre-AP)</a:t>
            </a:r>
            <a:endParaRPr lang="en-US" dirty="0"/>
          </a:p>
          <a:p>
            <a:r>
              <a:rPr lang="en-US" dirty="0"/>
              <a:t>High School Credit (Algebra, Art, Geometry, Fundamentals of Computer Science, IPC, Foreign Language, etc.)</a:t>
            </a:r>
            <a:r>
              <a:rPr lang="en-US" sz="2200" dirty="0"/>
              <a:t> (</a:t>
            </a:r>
            <a:r>
              <a:rPr lang="en-US" sz="1800" i="1" dirty="0"/>
              <a:t>not automatic must audition or test into)</a:t>
            </a:r>
          </a:p>
          <a:p>
            <a:r>
              <a:rPr lang="en-US" dirty="0"/>
              <a:t>Traditional Block Schedule.  Alternate between A &amp; B Days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8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Middle School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You should expect </a:t>
            </a:r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dirty="0"/>
              <a:t> to </a:t>
            </a:r>
            <a:r>
              <a:rPr lang="en-US" dirty="0">
                <a:solidFill>
                  <a:schemeClr val="tx2"/>
                </a:solidFill>
              </a:rPr>
              <a:t>3</a:t>
            </a:r>
            <a:r>
              <a:rPr lang="en-US" dirty="0"/>
              <a:t> hours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…</a:t>
            </a:r>
            <a:r>
              <a:rPr lang="en-US" i="1" dirty="0"/>
              <a:t> every night 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884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it all work?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4537" y="15240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Elementary:</a:t>
            </a:r>
          </a:p>
          <a:p>
            <a:pPr marL="0" indent="0" algn="ctr">
              <a:buNone/>
            </a:pPr>
            <a:r>
              <a:rPr lang="en-US" dirty="0"/>
              <a:t>Art</a:t>
            </a:r>
          </a:p>
          <a:p>
            <a:pPr marL="0" indent="0" algn="ctr">
              <a:buNone/>
            </a:pPr>
            <a:r>
              <a:rPr lang="en-US" dirty="0"/>
              <a:t>Chess</a:t>
            </a:r>
          </a:p>
          <a:p>
            <a:pPr marL="0" indent="0" algn="ctr">
              <a:buNone/>
            </a:pPr>
            <a:r>
              <a:rPr lang="en-US" dirty="0"/>
              <a:t>Computer</a:t>
            </a:r>
          </a:p>
          <a:p>
            <a:pPr marL="0" indent="0" algn="ctr">
              <a:buNone/>
            </a:pPr>
            <a:r>
              <a:rPr lang="en-US" dirty="0"/>
              <a:t>STEM (Project Based Learning)</a:t>
            </a:r>
          </a:p>
          <a:p>
            <a:pPr marL="0" indent="0" algn="ctr">
              <a:buNone/>
            </a:pPr>
            <a:r>
              <a:rPr lang="en-US" dirty="0"/>
              <a:t>Music </a:t>
            </a:r>
          </a:p>
          <a:p>
            <a:pPr marL="0" indent="0" algn="ctr">
              <a:buNone/>
            </a:pPr>
            <a:r>
              <a:rPr lang="en-US" dirty="0"/>
              <a:t>Orchestra</a:t>
            </a:r>
          </a:p>
          <a:p>
            <a:pPr marL="0" indent="0" algn="ctr">
              <a:buNone/>
            </a:pPr>
            <a:r>
              <a:rPr lang="en-US" dirty="0"/>
              <a:t>P.E.</a:t>
            </a:r>
          </a:p>
          <a:p>
            <a:pPr marL="0" indent="0" algn="ctr">
              <a:buNone/>
            </a:pPr>
            <a:r>
              <a:rPr lang="en-US" dirty="0"/>
              <a:t>Name That Book</a:t>
            </a:r>
          </a:p>
          <a:p>
            <a:pPr marL="0" indent="0" algn="ctr">
              <a:buNone/>
            </a:pPr>
            <a:r>
              <a:rPr lang="en-US" dirty="0"/>
              <a:t>Spelling Bee</a:t>
            </a:r>
          </a:p>
          <a:p>
            <a:pPr marL="0" indent="0" algn="ctr">
              <a:buNone/>
            </a:pPr>
            <a:r>
              <a:rPr lang="en-US" dirty="0"/>
              <a:t>Jr. Student Council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0063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Middle School:</a:t>
            </a:r>
          </a:p>
          <a:p>
            <a:pPr marL="0" indent="0" algn="ctr">
              <a:buNone/>
            </a:pPr>
            <a:r>
              <a:rPr lang="en-US" dirty="0"/>
              <a:t>Name That Book</a:t>
            </a:r>
          </a:p>
          <a:p>
            <a:pPr marL="0" indent="0" algn="ctr">
              <a:buNone/>
            </a:pPr>
            <a:r>
              <a:rPr lang="en-US" dirty="0"/>
              <a:t>Chess </a:t>
            </a:r>
          </a:p>
          <a:p>
            <a:pPr marL="0" indent="0" algn="ctr">
              <a:buNone/>
            </a:pPr>
            <a:r>
              <a:rPr lang="en-US" dirty="0"/>
              <a:t>Drama &amp; Speech</a:t>
            </a:r>
          </a:p>
          <a:p>
            <a:pPr marL="0" indent="0" algn="ctr">
              <a:buNone/>
            </a:pPr>
            <a:r>
              <a:rPr lang="en-US" dirty="0"/>
              <a:t>Exploratory Science</a:t>
            </a:r>
          </a:p>
          <a:p>
            <a:pPr marL="0" indent="0" algn="ctr">
              <a:buNone/>
            </a:pPr>
            <a:r>
              <a:rPr lang="en-US" dirty="0"/>
              <a:t>Digital Media</a:t>
            </a:r>
          </a:p>
          <a:p>
            <a:pPr marL="0" indent="0" algn="ctr">
              <a:buNone/>
            </a:pPr>
            <a:r>
              <a:rPr lang="en-US" dirty="0"/>
              <a:t>Math Counts/ Math Club</a:t>
            </a:r>
          </a:p>
          <a:p>
            <a:pPr marL="0" indent="0" algn="ctr">
              <a:buNone/>
            </a:pPr>
            <a:r>
              <a:rPr lang="en-US" dirty="0"/>
              <a:t>Orchestra</a:t>
            </a:r>
          </a:p>
          <a:p>
            <a:pPr marL="0" indent="0" algn="ctr">
              <a:buNone/>
            </a:pPr>
            <a:r>
              <a:rPr lang="en-US" dirty="0"/>
              <a:t>Scholastic Writing</a:t>
            </a:r>
          </a:p>
          <a:p>
            <a:pPr marL="0" indent="0" algn="ctr">
              <a:buNone/>
            </a:pPr>
            <a:r>
              <a:rPr lang="en-US" dirty="0"/>
              <a:t>Quiz Bowl</a:t>
            </a:r>
          </a:p>
          <a:p>
            <a:pPr marL="0" indent="0" algn="ctr">
              <a:buNone/>
            </a:pPr>
            <a:r>
              <a:rPr lang="en-US" dirty="0"/>
              <a:t>Student Council (</a:t>
            </a:r>
            <a:r>
              <a:rPr lang="en-US" dirty="0" err="1"/>
              <a:t>StuCo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National Juniors Honor Society (NJHS)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Baseball, Volleyball, Swim, Track, Cross Country, and Basketball, Soccer &amp; Cheer</a:t>
            </a:r>
          </a:p>
        </p:txBody>
      </p:sp>
      <p:pic>
        <p:nvPicPr>
          <p:cNvPr id="10" name="Picture 9" descr="A logo of a sports team&#10;&#10;Description automatically generated">
            <a:extLst>
              <a:ext uri="{FF2B5EF4-FFF2-40B4-BE49-F238E27FC236}">
                <a16:creationId xmlns:a16="http://schemas.microsoft.com/office/drawing/2014/main" id="{75DA50D6-8787-E320-9393-9ECD78F05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69" y="4858699"/>
            <a:ext cx="1836165" cy="719903"/>
          </a:xfrm>
          <a:prstGeom prst="rect">
            <a:avLst/>
          </a:prstGeom>
        </p:spPr>
      </p:pic>
      <p:pic>
        <p:nvPicPr>
          <p:cNvPr id="12" name="Picture 11" descr="A hand writing on a white board&#10;&#10;Description automatically generated">
            <a:extLst>
              <a:ext uri="{FF2B5EF4-FFF2-40B4-BE49-F238E27FC236}">
                <a16:creationId xmlns:a16="http://schemas.microsoft.com/office/drawing/2014/main" id="{34B6E362-14C1-9771-ECA7-6BA8DD84A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5" y="4858699"/>
            <a:ext cx="1104332" cy="668713"/>
          </a:xfrm>
          <a:prstGeom prst="rect">
            <a:avLst/>
          </a:prstGeom>
        </p:spPr>
      </p:pic>
      <p:pic>
        <p:nvPicPr>
          <p:cNvPr id="14" name="Picture 13" descr="A black chess piece and a white background&#10;&#10;Description automatically generated">
            <a:extLst>
              <a:ext uri="{FF2B5EF4-FFF2-40B4-BE49-F238E27FC236}">
                <a16:creationId xmlns:a16="http://schemas.microsoft.com/office/drawing/2014/main" id="{A64175AC-13EF-6454-BE23-BF9113894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86" y="1524000"/>
            <a:ext cx="1097994" cy="10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2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Makes THR different?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/>
              <a:t>All students in our program are labeled GT, all teachers are GT certified!</a:t>
            </a:r>
          </a:p>
          <a:p>
            <a:pPr marL="400050" lvl="1" indent="0" algn="ct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3600" dirty="0"/>
              <a:t>Our Vanguard program is intensely focused on </a:t>
            </a:r>
            <a:r>
              <a:rPr lang="en-US" sz="3600" dirty="0">
                <a:solidFill>
                  <a:schemeClr val="tx2"/>
                </a:solidFill>
              </a:rPr>
              <a:t>Academics</a:t>
            </a:r>
            <a:r>
              <a:rPr lang="en-US" sz="3600" dirty="0"/>
              <a:t>!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853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else?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540</a:t>
            </a:r>
            <a:r>
              <a:rPr lang="en-US" dirty="0"/>
              <a:t> VG Elementary Students </a:t>
            </a:r>
          </a:p>
          <a:p>
            <a:r>
              <a:rPr lang="en-US">
                <a:solidFill>
                  <a:schemeClr val="tx2"/>
                </a:solidFill>
              </a:rPr>
              <a:t>471</a:t>
            </a:r>
            <a:r>
              <a:rPr lang="en-US"/>
              <a:t> </a:t>
            </a:r>
            <a:r>
              <a:rPr lang="en-US" dirty="0"/>
              <a:t>VG Middle School Students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</a:t>
            </a:r>
            <a:r>
              <a:rPr lang="en-US" dirty="0">
                <a:solidFill>
                  <a:schemeClr val="tx2"/>
                </a:solidFill>
              </a:rPr>
              <a:t>Do Not </a:t>
            </a:r>
            <a:r>
              <a:rPr lang="en-US" dirty="0"/>
              <a:t>have a school uniform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</a:t>
            </a:r>
            <a:r>
              <a:rPr lang="en-US" dirty="0">
                <a:solidFill>
                  <a:schemeClr val="tx2"/>
                </a:solidFill>
              </a:rPr>
              <a:t>active</a:t>
            </a:r>
            <a:endParaRPr lang="en-US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BB561DE8-1ED5-FC79-6629-825101DB2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85" y="4240685"/>
            <a:ext cx="920641" cy="9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3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64355-8C36-3884-1EA5-98187B89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40" y="559294"/>
            <a:ext cx="4570230" cy="58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Elementary Space Available: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176" y="1600200"/>
            <a:ext cx="7168487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88</a:t>
            </a:r>
            <a:r>
              <a:rPr lang="en-US" dirty="0"/>
              <a:t> Spaces for Kindergarten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 Spaces for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, and 4</a:t>
            </a:r>
            <a:r>
              <a:rPr lang="en-US" baseline="30000" dirty="0"/>
              <a:t>th</a:t>
            </a:r>
            <a:r>
              <a:rPr lang="en-US" dirty="0"/>
              <a:t> grades (based purely on attrition)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dirty="0"/>
              <a:t> Spaces for 5</a:t>
            </a:r>
            <a:r>
              <a:rPr lang="en-US" baseline="30000" dirty="0"/>
              <a:t>th</a:t>
            </a:r>
            <a:r>
              <a:rPr lang="en-US" dirty="0"/>
              <a:t> grade (</a:t>
            </a:r>
            <a:r>
              <a:rPr lang="en-US" sz="2800" i="1" dirty="0"/>
              <a:t>currently 88 in 4</a:t>
            </a:r>
            <a:r>
              <a:rPr lang="en-US" sz="2800" i="1" baseline="30000" dirty="0"/>
              <a:t>th</a:t>
            </a:r>
            <a:r>
              <a:rPr lang="en-US" sz="2800" i="1" dirty="0"/>
              <a:t> we add 12 more to make it 100 in 5</a:t>
            </a:r>
            <a:r>
              <a:rPr lang="en-US" sz="2800" i="1" baseline="30000" dirty="0"/>
              <a:t>th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6262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But if there are no spaces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1761478"/>
            <a:ext cx="8229600" cy="3611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Why do you accept applications?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Because movement happens</a:t>
            </a:r>
          </a:p>
          <a:p>
            <a:pPr marL="0" indent="0" algn="ctr">
              <a:buNone/>
            </a:pPr>
            <a:r>
              <a:rPr lang="en-US" dirty="0"/>
              <a:t>  (</a:t>
            </a:r>
            <a:r>
              <a:rPr lang="en-US" sz="2800" i="1" dirty="0"/>
              <a:t>Occasionally, students transfer out, move over the summer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0728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Middle School Space Available: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5867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50-60</a:t>
            </a:r>
            <a:r>
              <a:rPr lang="en-US" dirty="0"/>
              <a:t> Spaces for 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10-15</a:t>
            </a:r>
            <a:r>
              <a:rPr lang="en-US" dirty="0"/>
              <a:t> Spaces for 7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10-15</a:t>
            </a:r>
            <a:r>
              <a:rPr lang="en-US" dirty="0"/>
              <a:t> spaces for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5484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to Expect: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600200"/>
            <a:ext cx="6934200" cy="4063753"/>
          </a:xfrm>
        </p:spPr>
        <p:txBody>
          <a:bodyPr>
            <a:normAutofit/>
          </a:bodyPr>
          <a:lstStyle/>
          <a:p>
            <a:r>
              <a:rPr lang="en-US" dirty="0"/>
              <a:t>PowerPoint Presentation </a:t>
            </a:r>
          </a:p>
          <a:p>
            <a:r>
              <a:rPr lang="en-US" dirty="0"/>
              <a:t>Q &amp; A</a:t>
            </a:r>
          </a:p>
          <a:p>
            <a:r>
              <a:rPr lang="en-US" dirty="0"/>
              <a:t>School Tour </a:t>
            </a:r>
            <a:r>
              <a:rPr lang="en-US" sz="2800" i="1" dirty="0"/>
              <a:t>(breakout into 2 groups Elementary and Middle School)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0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Let’s Go Over Testing …</a:t>
            </a:r>
          </a:p>
        </p:txBody>
      </p:sp>
    </p:spTree>
    <p:extLst>
      <p:ext uri="{BB962C8B-B14F-4D97-AF65-F5344CB8AC3E}">
        <p14:creationId xmlns:p14="http://schemas.microsoft.com/office/powerpoint/2010/main" val="106594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Testing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B9079F-7B11-9F39-B1C9-F4016B53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Deadline</a:t>
            </a:r>
            <a:r>
              <a:rPr lang="en-US" sz="2800" b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</a:t>
            </a:r>
            <a:r>
              <a:rPr lang="en-US" sz="2800" b="0" dirty="0">
                <a:solidFill>
                  <a:schemeClr val="tx2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for Vanguard Magnet applicants to request G/T testing: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effectLst/>
                <a:latin typeface="Avenir Next LT Pro Light" panose="020B0304020202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December 8, 2023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2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NOTE:</a:t>
            </a:r>
            <a:br>
              <a:rPr lang="en-US" sz="28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Vanguard Magnet applicants that are 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NOT</a:t>
            </a:r>
            <a:r>
              <a:rPr lang="en-US" sz="28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G/T-identified in HISD must request G/T testing!!</a:t>
            </a:r>
            <a:br>
              <a:rPr lang="en-US" sz="1800" dirty="0">
                <a:solidFill>
                  <a:srgbClr val="58595B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0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7E910-3EA3-00B3-FBA2-A6AC188F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92" y="411062"/>
            <a:ext cx="4628955" cy="60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8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82D723D-935A-4970-ABCA-B5D2C5768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35920"/>
              </p:ext>
            </p:extLst>
          </p:nvPr>
        </p:nvGraphicFramePr>
        <p:xfrm>
          <a:off x="914400" y="177553"/>
          <a:ext cx="6871317" cy="650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627">
                  <a:extLst>
                    <a:ext uri="{9D8B030D-6E8A-4147-A177-3AD203B41FA5}">
                      <a16:colId xmlns:a16="http://schemas.microsoft.com/office/drawing/2014/main" val="1115722862"/>
                    </a:ext>
                  </a:extLst>
                </a:gridCol>
                <a:gridCol w="3884690">
                  <a:extLst>
                    <a:ext uri="{9D8B030D-6E8A-4147-A177-3AD203B41FA5}">
                      <a16:colId xmlns:a16="http://schemas.microsoft.com/office/drawing/2014/main" val="2534125774"/>
                    </a:ext>
                  </a:extLst>
                </a:gridCol>
              </a:tblGrid>
              <a:tr h="7351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IMPORTANT TESTING INFORMATION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Deadline to REQUEST Testing 12/8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379912"/>
                  </a:ext>
                </a:extLst>
              </a:tr>
              <a:tr h="2052295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Entering Kinder </a:t>
                      </a:r>
                    </a:p>
                    <a:p>
                      <a:pPr algn="ctr"/>
                      <a:r>
                        <a:rPr lang="en-US" sz="2400" b="1" dirty="0"/>
                        <a:t>Testing: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Dates for testing include:</a:t>
                      </a: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December 2, 2023</a:t>
                      </a: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December 9, 2023</a:t>
                      </a: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December 16, 2023</a:t>
                      </a: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13, 2024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14145"/>
                  </a:ext>
                </a:extLst>
              </a:tr>
              <a:tr h="706029">
                <a:tc>
                  <a:txBody>
                    <a:bodyPr/>
                    <a:lstStyle/>
                    <a:p>
                      <a:r>
                        <a:rPr lang="en-US" sz="1600" dirty="0"/>
                        <a:t>How do I request testing: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sng" kern="100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hlinkClick r:id="rId2"/>
                      </a:endParaRPr>
                    </a:p>
                    <a:p>
                      <a:r>
                        <a:rPr lang="en-US" sz="1600" dirty="0"/>
                        <a:t>Visit the link that pertains to your student’s grade level.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84447"/>
                  </a:ext>
                </a:extLst>
              </a:tr>
              <a:tr h="827044">
                <a:tc>
                  <a:txBody>
                    <a:bodyPr/>
                    <a:lstStyle/>
                    <a:p>
                      <a:r>
                        <a:rPr lang="en-US" sz="1600" b="1" dirty="0"/>
                        <a:t>Automatic</a:t>
                      </a:r>
                      <a:r>
                        <a:rPr lang="en-US" sz="1600" dirty="0"/>
                        <a:t> Testing: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grade students only who are not already GT identified.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Oct. 9 – Oct. 20,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866486"/>
                  </a:ext>
                </a:extLst>
              </a:tr>
              <a:tr h="581994">
                <a:tc>
                  <a:txBody>
                    <a:bodyPr/>
                    <a:lstStyle/>
                    <a:p>
                      <a:r>
                        <a:rPr lang="en-US" sz="1600" dirty="0"/>
                        <a:t>Testing for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, 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, 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and 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 </a:t>
                      </a:r>
                      <a:r>
                        <a:rPr lang="en-US" sz="1600" b="1" dirty="0"/>
                        <a:t>MUST</a:t>
                      </a:r>
                      <a:r>
                        <a:rPr lang="en-US" sz="1600" dirty="0"/>
                        <a:t> request!!</a:t>
                      </a:r>
                    </a:p>
                    <a:p>
                      <a:pPr algn="ctr"/>
                      <a:r>
                        <a:rPr lang="en-US" sz="1600" dirty="0"/>
                        <a:t>Window: Nov. 13 – Dec.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634466"/>
                  </a:ext>
                </a:extLst>
              </a:tr>
              <a:tr h="372680">
                <a:tc>
                  <a:txBody>
                    <a:bodyPr/>
                    <a:lstStyle/>
                    <a:p>
                      <a:r>
                        <a:rPr lang="en-US" sz="1600" dirty="0"/>
                        <a:t>Assessments Taken: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Achievement and 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7639"/>
                  </a:ext>
                </a:extLst>
              </a:tr>
              <a:tr h="827044">
                <a:tc>
                  <a:txBody>
                    <a:bodyPr/>
                    <a:lstStyle/>
                    <a:p>
                      <a:r>
                        <a:rPr lang="en-US" sz="1600" dirty="0"/>
                        <a:t>Results/Qualification: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Enrolled campus/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Choice Vanguard Campus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771489"/>
                  </a:ext>
                </a:extLst>
              </a:tr>
              <a:tr h="372680">
                <a:tc>
                  <a:txBody>
                    <a:bodyPr/>
                    <a:lstStyle/>
                    <a:p>
                      <a:r>
                        <a:rPr lang="en-US" sz="1600" dirty="0"/>
                        <a:t>Retesting: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Only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once</a:t>
                      </a:r>
                      <a:r>
                        <a:rPr lang="en-US" sz="1600" dirty="0"/>
                        <a:t>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9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81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about Documents?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52481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Entering Kindergarten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2"/>
                </a:solidFill>
              </a:rPr>
              <a:t>parent recommendation </a:t>
            </a:r>
            <a:endParaRPr lang="en-US" sz="2600" dirty="0"/>
          </a:p>
          <a:p>
            <a:r>
              <a:rPr lang="en-US" dirty="0">
                <a:solidFill>
                  <a:schemeClr val="tx2"/>
                </a:solidFill>
              </a:rPr>
              <a:t>birth certificate</a:t>
            </a:r>
          </a:p>
          <a:p>
            <a:pPr marL="0" indent="0">
              <a:buNone/>
            </a:pPr>
            <a:r>
              <a:rPr lang="en-US" b="1" dirty="0"/>
              <a:t>HISD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2"/>
                </a:solidFill>
              </a:rPr>
              <a:t>teacher recommendation </a:t>
            </a:r>
          </a:p>
          <a:p>
            <a:r>
              <a:rPr lang="en-US" dirty="0">
                <a:solidFill>
                  <a:schemeClr val="tx2"/>
                </a:solidFill>
              </a:rPr>
              <a:t>report card </a:t>
            </a:r>
            <a:r>
              <a:rPr lang="en-US" dirty="0"/>
              <a:t>1st grade and up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Non-HISD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2"/>
                </a:solidFill>
              </a:rPr>
              <a:t>report card </a:t>
            </a:r>
          </a:p>
          <a:p>
            <a:r>
              <a:rPr lang="en-US" dirty="0">
                <a:solidFill>
                  <a:schemeClr val="tx2"/>
                </a:solidFill>
              </a:rPr>
              <a:t>teacher recommendation </a:t>
            </a:r>
            <a:r>
              <a:rPr lang="en-US" dirty="0"/>
              <a:t>for ALL grades. </a:t>
            </a:r>
          </a:p>
          <a:p>
            <a:pPr marL="0" indent="0" algn="ctr">
              <a:buNone/>
            </a:pPr>
            <a:r>
              <a:rPr lang="en-US" sz="2600" i="1" dirty="0"/>
              <a:t>If you have additional questions about documents, </a:t>
            </a:r>
          </a:p>
          <a:p>
            <a:pPr marL="0" indent="0" algn="ctr">
              <a:buNone/>
            </a:pPr>
            <a:r>
              <a:rPr lang="en-US" sz="2600" i="1" dirty="0"/>
              <a:t>email your highest ranked Vanguard school</a:t>
            </a:r>
          </a:p>
        </p:txBody>
      </p:sp>
    </p:spTree>
    <p:extLst>
      <p:ext uri="{BB962C8B-B14F-4D97-AF65-F5344CB8AC3E}">
        <p14:creationId xmlns:p14="http://schemas.microsoft.com/office/powerpoint/2010/main" val="109418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PoR</a:t>
            </a:r>
            <a:r>
              <a:rPr lang="en-US" b="1" dirty="0"/>
              <a:t>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must currently live within the boundaries of the Houston Independent School District when you apply to T. H. Rogers or your application will not be processed.</a:t>
            </a:r>
          </a:p>
        </p:txBody>
      </p:sp>
    </p:spTree>
    <p:extLst>
      <p:ext uri="{BB962C8B-B14F-4D97-AF65-F5344CB8AC3E}">
        <p14:creationId xmlns:p14="http://schemas.microsoft.com/office/powerpoint/2010/main" val="369394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Importance of Ranks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Your child will have an equal chance in all school lotteries to which you apply, and to which they have qualified to attend.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Ranks are important </a:t>
            </a:r>
            <a:r>
              <a:rPr lang="en-US" sz="2800" b="1" dirty="0"/>
              <a:t>*AFTER* </a:t>
            </a:r>
            <a:r>
              <a:rPr lang="en-US" sz="2800" dirty="0"/>
              <a:t>the lotteries have been run.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Schools are ranked by the order you list them.</a:t>
            </a:r>
          </a:p>
        </p:txBody>
      </p:sp>
    </p:spTree>
    <p:extLst>
      <p:ext uri="{BB962C8B-B14F-4D97-AF65-F5344CB8AC3E}">
        <p14:creationId xmlns:p14="http://schemas.microsoft.com/office/powerpoint/2010/main" val="148377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Ranks and the Lottery: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31252"/>
              </p:ext>
            </p:extLst>
          </p:nvPr>
        </p:nvGraphicFramePr>
        <p:xfrm>
          <a:off x="914400" y="1676400"/>
          <a:ext cx="73151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Programs Applied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Lottery Outcome: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Parents See: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Wait</a:t>
                      </a:r>
                      <a:r>
                        <a:rPr lang="en-US" baseline="0"/>
                        <a:t> Listed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Wait Listed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Wait</a:t>
                      </a:r>
                      <a:r>
                        <a:rPr lang="en-US" baseline="0"/>
                        <a:t> Listed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Wait</a:t>
                      </a:r>
                      <a:r>
                        <a:rPr lang="en-US" baseline="0"/>
                        <a:t> Listed #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** Dropped</a:t>
                      </a:r>
                      <a:r>
                        <a:rPr lang="en-US" baseline="0"/>
                        <a:t> **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Rank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** Dropped 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686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the Parent will See: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18652"/>
              </p:ext>
            </p:extLst>
          </p:nvPr>
        </p:nvGraphicFramePr>
        <p:xfrm>
          <a:off x="1828800" y="1600200"/>
          <a:ext cx="54101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Programs Applied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Parents See: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Wait List</a:t>
                      </a:r>
                      <a:r>
                        <a:rPr lang="en-US" baseline="0"/>
                        <a:t> #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Wait</a:t>
                      </a:r>
                      <a:r>
                        <a:rPr lang="en-US" baseline="0"/>
                        <a:t> List #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950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Choice 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1731"/>
              </p:ext>
            </p:extLst>
          </p:nvPr>
        </p:nvGraphicFramePr>
        <p:xfrm>
          <a:off x="1600201" y="1427874"/>
          <a:ext cx="54101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Programs Applied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Parents See: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Wait List</a:t>
                      </a:r>
                      <a:r>
                        <a:rPr lang="en-US" baseline="0" dirty="0"/>
                        <a:t> 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Wait</a:t>
                      </a:r>
                      <a:r>
                        <a:rPr lang="en-US" baseline="0"/>
                        <a:t> List #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School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335280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/>
              <a:t>Accept the seat at School C.</a:t>
            </a:r>
          </a:p>
          <a:p>
            <a:pPr marL="342900" indent="-342900">
              <a:buAutoNum type="arabicPeriod"/>
            </a:pPr>
            <a:r>
              <a:rPr lang="en-US" sz="2800"/>
              <a:t>Decline the seat at School C.</a:t>
            </a:r>
          </a:p>
          <a:p>
            <a:pPr marL="342900" indent="-342900">
              <a:buAutoNum type="arabicPeriod"/>
            </a:pPr>
            <a:endParaRPr lang="en-US" sz="2800"/>
          </a:p>
          <a:p>
            <a:pPr algn="ctr"/>
            <a:r>
              <a:rPr lang="en-US" sz="2800" i="1"/>
              <a:t>You will no longer have accept offers from multiple schools.</a:t>
            </a:r>
          </a:p>
        </p:txBody>
      </p:sp>
    </p:spTree>
    <p:extLst>
      <p:ext uri="{BB962C8B-B14F-4D97-AF65-F5344CB8AC3E}">
        <p14:creationId xmlns:p14="http://schemas.microsoft.com/office/powerpoint/2010/main" val="22975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Magnet vs. Vanguard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b="1" dirty="0"/>
              <a:t>Magnet Schools </a:t>
            </a:r>
            <a:r>
              <a:rPr lang="en-US" dirty="0"/>
              <a:t>– specializes in a particular theme (fine arts, health sciences, STEM, etc.).</a:t>
            </a:r>
          </a:p>
          <a:p>
            <a:endParaRPr lang="en-US" dirty="0"/>
          </a:p>
          <a:p>
            <a:r>
              <a:rPr lang="en-US" b="1" dirty="0"/>
              <a:t>Vanguard Magnet School </a:t>
            </a:r>
            <a:r>
              <a:rPr lang="en-US" dirty="0"/>
              <a:t>– specializes in Gifted and Talented (GT) identified students with accelerated instruction.</a:t>
            </a:r>
          </a:p>
        </p:txBody>
      </p:sp>
    </p:spTree>
    <p:extLst>
      <p:ext uri="{BB962C8B-B14F-4D97-AF65-F5344CB8AC3E}">
        <p14:creationId xmlns:p14="http://schemas.microsoft.com/office/powerpoint/2010/main" val="192410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 Be Clear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573" y="1422187"/>
            <a:ext cx="7957782" cy="4525963"/>
          </a:xfrm>
        </p:spPr>
        <p:txBody>
          <a:bodyPr/>
          <a:lstStyle/>
          <a:p>
            <a:r>
              <a:rPr lang="en-US" dirty="0"/>
              <a:t>The order of the ranks are the order in which you apply to schools.  (First application is Rank 1, second application is Rank 2, and so on).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38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 be Absolutely Clear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955" y="1524000"/>
            <a:ext cx="7620000" cy="4876800"/>
          </a:xfrm>
        </p:spPr>
        <p:txBody>
          <a:bodyPr/>
          <a:lstStyle/>
          <a:p>
            <a:r>
              <a:rPr lang="en-US"/>
              <a:t>The system defaults to the highest ranked school to which your child both qualified and was accepted.</a:t>
            </a:r>
          </a:p>
          <a:p>
            <a:endParaRPr lang="en-US"/>
          </a:p>
          <a:p>
            <a:r>
              <a:rPr lang="en-US"/>
              <a:t>Be </a:t>
            </a:r>
            <a:r>
              <a:rPr lang="en-US" b="1"/>
              <a:t>*VERY SURE* </a:t>
            </a:r>
            <a:r>
              <a:rPr lang="en-US"/>
              <a:t>you have your schools ranked how you want them by the deadline.  </a:t>
            </a:r>
          </a:p>
        </p:txBody>
      </p:sp>
    </p:spTree>
    <p:extLst>
      <p:ext uri="{BB962C8B-B14F-4D97-AF65-F5344CB8AC3E}">
        <p14:creationId xmlns:p14="http://schemas.microsoft.com/office/powerpoint/2010/main" val="2479415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Important Lottery Info: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76400"/>
            <a:ext cx="7391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online system runs each magnet school lottery separately.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happens in one lottery has absolutely nothing to do with any other school’s lottery.</a:t>
            </a:r>
          </a:p>
          <a:p>
            <a:endParaRPr lang="en-US" sz="2800" dirty="0"/>
          </a:p>
          <a:p>
            <a:r>
              <a:rPr lang="en-US" sz="2800" dirty="0"/>
              <a:t>Sibling preference is given in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Kinder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28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800" dirty="0"/>
              <a:t> Grades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only!</a:t>
            </a:r>
          </a:p>
          <a:p>
            <a:endParaRPr lang="en-US" sz="2800" dirty="0"/>
          </a:p>
          <a:p>
            <a:pPr marL="107315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49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Reminders: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00200"/>
            <a:ext cx="7391400" cy="4525963"/>
          </a:xfrm>
        </p:spPr>
        <p:txBody>
          <a:bodyPr/>
          <a:lstStyle/>
          <a:p>
            <a:r>
              <a:rPr lang="en-US" dirty="0"/>
              <a:t>The ranks will default to the highest accept.</a:t>
            </a:r>
          </a:p>
          <a:p>
            <a:endParaRPr lang="en-US" dirty="0"/>
          </a:p>
          <a:p>
            <a:r>
              <a:rPr lang="en-US" dirty="0"/>
              <a:t>You will never see what happened in the lottery for lower ranked schools that have dropped off your list.</a:t>
            </a:r>
          </a:p>
        </p:txBody>
      </p:sp>
    </p:spTree>
    <p:extLst>
      <p:ext uri="{BB962C8B-B14F-4D97-AF65-F5344CB8AC3E}">
        <p14:creationId xmlns:p14="http://schemas.microsoft.com/office/powerpoint/2010/main" val="2103127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are the odds?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1113" y="1752600"/>
            <a:ext cx="7021773" cy="4525963"/>
          </a:xfrm>
        </p:spPr>
        <p:txBody>
          <a:bodyPr>
            <a:normAutofit/>
          </a:bodyPr>
          <a:lstStyle/>
          <a:p>
            <a:r>
              <a:rPr lang="en-US"/>
              <a:t>We truly have no idea!</a:t>
            </a:r>
          </a:p>
          <a:p>
            <a:endParaRPr lang="en-US"/>
          </a:p>
          <a:p>
            <a:r>
              <a:rPr lang="en-US"/>
              <a:t>Every year, “the odds” depends on a few things:  How many applicants total? How many qualified as GT?  How many spaces we have available for that grade level?</a:t>
            </a:r>
          </a:p>
        </p:txBody>
      </p:sp>
    </p:spTree>
    <p:extLst>
      <p:ext uri="{BB962C8B-B14F-4D97-AF65-F5344CB8AC3E}">
        <p14:creationId xmlns:p14="http://schemas.microsoft.com/office/powerpoint/2010/main" val="3329554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638"/>
            <a:ext cx="708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order to attend T. H. Rogers: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You must </a:t>
            </a:r>
            <a:r>
              <a:rPr lang="en-US" sz="2800" b="1" dirty="0">
                <a:solidFill>
                  <a:schemeClr val="tx2"/>
                </a:solidFill>
              </a:rPr>
              <a:t>apply</a:t>
            </a:r>
            <a:r>
              <a:rPr lang="en-US" sz="2800" dirty="0"/>
              <a:t> to T. H. Rogers.</a:t>
            </a:r>
          </a:p>
          <a:p>
            <a:r>
              <a:rPr lang="en-US" sz="2800" dirty="0"/>
              <a:t>Your student must be </a:t>
            </a:r>
            <a:r>
              <a:rPr lang="en-US" sz="2800" b="1" dirty="0">
                <a:solidFill>
                  <a:schemeClr val="tx2"/>
                </a:solidFill>
              </a:rPr>
              <a:t>qualified</a:t>
            </a:r>
            <a:r>
              <a:rPr lang="en-US" sz="2800" dirty="0"/>
              <a:t> as GT.</a:t>
            </a:r>
          </a:p>
          <a:p>
            <a:r>
              <a:rPr lang="en-US" sz="2800" dirty="0"/>
              <a:t>Your student must be </a:t>
            </a:r>
            <a:r>
              <a:rPr lang="en-US" sz="2800" b="1" dirty="0">
                <a:solidFill>
                  <a:schemeClr val="tx2"/>
                </a:solidFill>
              </a:rPr>
              <a:t>selected</a:t>
            </a:r>
            <a:r>
              <a:rPr lang="en-US" sz="2800" b="1" dirty="0"/>
              <a:t> in THR’s lottery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168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15" y="489045"/>
            <a:ext cx="8229600" cy="1143000"/>
          </a:xfrm>
        </p:spPr>
        <p:txBody>
          <a:bodyPr/>
          <a:lstStyle/>
          <a:p>
            <a:r>
              <a:rPr lang="en-US" b="1"/>
              <a:t>Our one guarantee: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do not apply, you will not get into THR!</a:t>
            </a:r>
          </a:p>
        </p:txBody>
      </p:sp>
    </p:spTree>
    <p:extLst>
      <p:ext uri="{BB962C8B-B14F-4D97-AF65-F5344CB8AC3E}">
        <p14:creationId xmlns:p14="http://schemas.microsoft.com/office/powerpoint/2010/main" val="1905438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i="1"/>
              <a:t>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2671716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340"/>
            <a:ext cx="8229600" cy="1143000"/>
          </a:xfrm>
        </p:spPr>
        <p:txBody>
          <a:bodyPr/>
          <a:lstStyle/>
          <a:p>
            <a:r>
              <a:rPr lang="en-US" b="1" dirty="0"/>
              <a:t>School of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828800"/>
            <a:ext cx="6934200" cy="4449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Website: </a:t>
            </a:r>
            <a:r>
              <a:rPr lang="en-US" dirty="0"/>
              <a:t>	 </a:t>
            </a: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https://choosehisd.my.site.com/Apply/SiteLanding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dirty="0"/>
              <a:t>Phone: 	</a:t>
            </a:r>
          </a:p>
          <a:p>
            <a:pPr marL="0" indent="0">
              <a:buNone/>
            </a:pPr>
            <a:r>
              <a:rPr lang="en-US" sz="2400" b="1" dirty="0"/>
              <a:t>713.556.6947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7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 Application per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725" y="1905000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/>
              <a:t>You must fill out an application for each school to which you wish to apply!</a:t>
            </a:r>
          </a:p>
        </p:txBody>
      </p:sp>
    </p:spTree>
    <p:extLst>
      <p:ext uri="{BB962C8B-B14F-4D97-AF65-F5344CB8AC3E}">
        <p14:creationId xmlns:p14="http://schemas.microsoft.com/office/powerpoint/2010/main" val="94258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TX Education Code 89.3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21050"/>
            <a:ext cx="7543800" cy="4525963"/>
          </a:xfrm>
        </p:spPr>
        <p:txBody>
          <a:bodyPr>
            <a:normAutofit/>
          </a:bodyPr>
          <a:lstStyle/>
          <a:p>
            <a:r>
              <a:rPr lang="en-US"/>
              <a:t>Requires all public schools in Texas to provide services to GT identified students.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96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63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/>
              <a:t>The first application takes </a:t>
            </a:r>
            <a:r>
              <a:rPr lang="en-US" dirty="0">
                <a:solidFill>
                  <a:schemeClr val="tx2"/>
                </a:solidFill>
              </a:rPr>
              <a:t>20 to 30 minutes</a:t>
            </a:r>
            <a:r>
              <a:rPr lang="en-US" dirty="0"/>
              <a:t>.</a:t>
            </a:r>
          </a:p>
          <a:p>
            <a:r>
              <a:rPr lang="en-US" dirty="0"/>
              <a:t>Subsequent applications take about </a:t>
            </a:r>
            <a:r>
              <a:rPr lang="en-US" dirty="0">
                <a:solidFill>
                  <a:schemeClr val="tx2"/>
                </a:solidFill>
              </a:rPr>
              <a:t>1 minute</a:t>
            </a:r>
            <a:r>
              <a:rPr lang="en-US" dirty="0"/>
              <a:t>.</a:t>
            </a:r>
          </a:p>
          <a:p>
            <a:r>
              <a:rPr lang="en-US" dirty="0"/>
              <a:t>Remember:  the </a:t>
            </a:r>
            <a:r>
              <a:rPr lang="en-US" dirty="0">
                <a:solidFill>
                  <a:schemeClr val="tx2"/>
                </a:solidFill>
              </a:rPr>
              <a:t>order</a:t>
            </a:r>
            <a:r>
              <a:rPr lang="en-US" dirty="0"/>
              <a:t> is important!</a:t>
            </a:r>
          </a:p>
          <a:p>
            <a:r>
              <a:rPr lang="en-US" dirty="0"/>
              <a:t>Do not forget to </a:t>
            </a:r>
            <a:r>
              <a:rPr lang="en-US" dirty="0">
                <a:solidFill>
                  <a:schemeClr val="tx2"/>
                </a:solidFill>
              </a:rPr>
              <a:t>hit</a:t>
            </a:r>
            <a:r>
              <a:rPr lang="en-US" dirty="0"/>
              <a:t> the </a:t>
            </a:r>
            <a:r>
              <a:rPr lang="en-US" dirty="0">
                <a:solidFill>
                  <a:schemeClr val="tx2"/>
                </a:solidFill>
              </a:rPr>
              <a:t>submit</a:t>
            </a:r>
            <a:r>
              <a:rPr lang="en-US" dirty="0"/>
              <a:t> button!!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45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Honestly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685800"/>
            <a:ext cx="7391400" cy="4525963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You should apply to more than one school, we suggest you apply to 5 schools, the maximum allowed.</a:t>
            </a:r>
          </a:p>
        </p:txBody>
      </p:sp>
    </p:spTree>
    <p:extLst>
      <p:ext uri="{BB962C8B-B14F-4D97-AF65-F5344CB8AC3E}">
        <p14:creationId xmlns:p14="http://schemas.microsoft.com/office/powerpoint/2010/main" val="3065786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Hot Spots: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34698"/>
            <a:ext cx="7467600" cy="4525963"/>
          </a:xfrm>
        </p:spPr>
        <p:txBody>
          <a:bodyPr/>
          <a:lstStyle/>
          <a:p>
            <a:r>
              <a:rPr lang="en-US" b="1" dirty="0"/>
              <a:t>Transportation</a:t>
            </a:r>
            <a:r>
              <a:rPr lang="en-US" dirty="0"/>
              <a:t>!</a:t>
            </a:r>
          </a:p>
          <a:p>
            <a:r>
              <a:rPr lang="en-US" b="1" dirty="0"/>
              <a:t>Bilingual / ESL (LEP) </a:t>
            </a:r>
            <a:r>
              <a:rPr lang="en-US" dirty="0"/>
              <a:t>– this is asking if your student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labeled</a:t>
            </a:r>
            <a:r>
              <a:rPr lang="en-US" dirty="0"/>
              <a:t> 504.  If you say yes, you have to provide documentation! </a:t>
            </a:r>
          </a:p>
          <a:p>
            <a:r>
              <a:rPr lang="en-US" dirty="0"/>
              <a:t>If your student is </a:t>
            </a:r>
            <a:r>
              <a:rPr lang="en-US" i="1" dirty="0"/>
              <a:t>new</a:t>
            </a:r>
            <a:r>
              <a:rPr lang="en-US" dirty="0"/>
              <a:t> to HISD they are more than likely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dirty="0"/>
              <a:t> labeled!</a:t>
            </a:r>
          </a:p>
        </p:txBody>
      </p:sp>
    </p:spTree>
    <p:extLst>
      <p:ext uri="{BB962C8B-B14F-4D97-AF65-F5344CB8AC3E}">
        <p14:creationId xmlns:p14="http://schemas.microsoft.com/office/powerpoint/2010/main" val="2725580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Hot Spots: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b="1" dirty="0"/>
              <a:t>Sharing a Lottery Number:</a:t>
            </a:r>
            <a:r>
              <a:rPr lang="en-US" dirty="0"/>
              <a:t>  it only applies to twins / triplets / quads / etc.</a:t>
            </a:r>
          </a:p>
          <a:p>
            <a:endParaRPr lang="en-US" dirty="0"/>
          </a:p>
          <a:p>
            <a:r>
              <a:rPr lang="en-US" b="1" dirty="0"/>
              <a:t>Please Note:  </a:t>
            </a:r>
            <a:r>
              <a:rPr lang="en-US" dirty="0"/>
              <a:t>you should only click this if you have twins / triplets / quads / etc. applying and you want them to share a lottery number. </a:t>
            </a:r>
            <a:r>
              <a:rPr lang="en-US" sz="1800" i="1" dirty="0"/>
              <a:t>(creating multiple applications can backfire).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7648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086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strike="sngStrike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3B4305-2E5C-C75E-19BE-42B6ECFC1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34225"/>
              </p:ext>
            </p:extLst>
          </p:nvPr>
        </p:nvGraphicFramePr>
        <p:xfrm>
          <a:off x="838200" y="2058868"/>
          <a:ext cx="73115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750">
                  <a:extLst>
                    <a:ext uri="{9D8B030D-6E8A-4147-A177-3AD203B41FA5}">
                      <a16:colId xmlns:a16="http://schemas.microsoft.com/office/drawing/2014/main" val="4182718650"/>
                    </a:ext>
                  </a:extLst>
                </a:gridCol>
                <a:gridCol w="3655750">
                  <a:extLst>
                    <a:ext uri="{9D8B030D-6E8A-4147-A177-3AD203B41FA5}">
                      <a16:colId xmlns:a16="http://schemas.microsoft.com/office/drawing/2014/main" val="666439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APPLICATIONS: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OPEN: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2024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8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DOCUMENTS: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ASAP!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49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LOTTERY: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April 2024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13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498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Q&amp;A…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162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1. Call our Vanguard office: 713.917.3570.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Email: Ms. Hearne at: </a:t>
            </a:r>
            <a:r>
              <a:rPr lang="en-US" dirty="0">
                <a:hlinkClick r:id="rId2"/>
              </a:rPr>
              <a:t>bhearne@houstonisd.org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Ms. Hardy </a:t>
            </a:r>
            <a:r>
              <a:rPr lang="en-US"/>
              <a:t>at: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LHARDY1@houstonisd.org</a:t>
            </a:r>
            <a:r>
              <a:rPr lang="en-US" dirty="0"/>
              <a:t>, or </a:t>
            </a:r>
          </a:p>
          <a:p>
            <a:pPr marL="0" indent="0">
              <a:buNone/>
            </a:pPr>
            <a:r>
              <a:rPr lang="en-US" dirty="0"/>
              <a:t>Ms. Buirse at: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Asia.Buirse@houstonisd.org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532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54334"/>
            <a:ext cx="678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Thank you for your time and consideration!</a:t>
            </a:r>
          </a:p>
          <a:p>
            <a:endParaRPr lang="en-US" dirty="0"/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From the students, faculty, and staff of T. H. Rogers!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A logo of a school">
            <a:extLst>
              <a:ext uri="{FF2B5EF4-FFF2-40B4-BE49-F238E27FC236}">
                <a16:creationId xmlns:a16="http://schemas.microsoft.com/office/drawing/2014/main" id="{7176EE6E-C7AF-FB66-9243-8284897A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55" y="3781887"/>
            <a:ext cx="2814222" cy="21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 HISD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467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Services are handled one of four ways:</a:t>
            </a:r>
          </a:p>
          <a:p>
            <a:pPr marL="0" indent="0">
              <a:buNone/>
            </a:pPr>
            <a:r>
              <a:rPr lang="en-US" dirty="0"/>
              <a:t>	1.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Pull-outs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sz="2800" i="1" dirty="0"/>
              <a:t>usually elementary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b="1" dirty="0">
                <a:solidFill>
                  <a:schemeClr val="tx2"/>
                </a:solidFill>
              </a:rPr>
              <a:t>Blended</a:t>
            </a:r>
            <a:r>
              <a:rPr lang="en-US" dirty="0"/>
              <a:t> classes (</a:t>
            </a:r>
            <a:r>
              <a:rPr lang="en-US" sz="2800" i="1" dirty="0"/>
              <a:t>has both GT and non 	    -GT students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3.  </a:t>
            </a:r>
            <a:r>
              <a:rPr lang="en-US" b="1" dirty="0">
                <a:solidFill>
                  <a:schemeClr val="tx2"/>
                </a:solidFill>
              </a:rPr>
              <a:t>Homogeneous</a:t>
            </a:r>
            <a:r>
              <a:rPr lang="en-US" dirty="0"/>
              <a:t> classes (</a:t>
            </a:r>
            <a:r>
              <a:rPr lang="en-US" sz="2800" i="1" dirty="0"/>
              <a:t>all GT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4.  </a:t>
            </a:r>
            <a:r>
              <a:rPr lang="en-US" b="1" dirty="0">
                <a:solidFill>
                  <a:schemeClr val="tx2"/>
                </a:solidFill>
              </a:rPr>
              <a:t>HISD Advanced </a:t>
            </a:r>
            <a:r>
              <a:rPr lang="en-US" sz="1400" dirty="0"/>
              <a:t>(Formerly Pre-AP / IB or AP </a:t>
            </a:r>
            <a:r>
              <a:rPr lang="en-US" sz="1200" i="1" dirty="0"/>
              <a:t>middle</a:t>
            </a:r>
          </a:p>
          <a:p>
            <a:pPr marL="0" indent="0">
              <a:buNone/>
            </a:pPr>
            <a:r>
              <a:rPr lang="en-US" sz="1200" i="1" dirty="0"/>
              <a:t> 	      and high school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06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about THR?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7638"/>
            <a:ext cx="7315200" cy="4525963"/>
          </a:xfrm>
        </p:spPr>
        <p:txBody>
          <a:bodyPr>
            <a:normAutofit/>
          </a:bodyPr>
          <a:lstStyle/>
          <a:p>
            <a:r>
              <a:rPr lang="en-US" dirty="0"/>
              <a:t>We are a </a:t>
            </a:r>
            <a:r>
              <a:rPr lang="en-US" b="1" dirty="0"/>
              <a:t>Vanguard Magnet </a:t>
            </a:r>
            <a:r>
              <a:rPr lang="en-US" dirty="0"/>
              <a:t>with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NO zoned students</a:t>
            </a:r>
            <a:r>
              <a:rPr lang="en-US" dirty="0"/>
              <a:t>. </a:t>
            </a:r>
          </a:p>
          <a:p>
            <a:r>
              <a:rPr lang="en-US" dirty="0"/>
              <a:t>All students K – 8</a:t>
            </a:r>
            <a:r>
              <a:rPr lang="en-US" baseline="30000" dirty="0"/>
              <a:t>th</a:t>
            </a:r>
            <a:r>
              <a:rPr lang="en-US" dirty="0"/>
              <a:t> are GT Identified. </a:t>
            </a:r>
          </a:p>
          <a:p>
            <a:r>
              <a:rPr lang="en-US" dirty="0"/>
              <a:t>All core classes are taught by GT Certified Teachers.</a:t>
            </a:r>
          </a:p>
          <a:p>
            <a:r>
              <a:rPr lang="en-US" dirty="0"/>
              <a:t>All Middle School core classes </a:t>
            </a:r>
            <a:r>
              <a:rPr lang="en-US" sz="2800" i="1" dirty="0"/>
              <a:t>(math, science, English, and social studies) are HISD Advanced (formerly labeled Pre-AP level).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973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How do I get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attend THR’s Vanguard Program:</a:t>
            </a:r>
          </a:p>
          <a:p>
            <a:r>
              <a:rPr lang="en-US" dirty="0"/>
              <a:t>The student must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apply</a:t>
            </a:r>
            <a:r>
              <a:rPr lang="en-US" dirty="0"/>
              <a:t> to the program.</a:t>
            </a:r>
          </a:p>
          <a:p>
            <a:r>
              <a:rPr lang="en-US" dirty="0"/>
              <a:t>The student must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qualify</a:t>
            </a:r>
            <a:r>
              <a:rPr lang="en-US" dirty="0"/>
              <a:t> as GT, if not already labeled.</a:t>
            </a:r>
          </a:p>
          <a:p>
            <a:r>
              <a:rPr lang="en-US" dirty="0"/>
              <a:t>The student must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 selected </a:t>
            </a:r>
            <a:r>
              <a:rPr lang="en-US" dirty="0"/>
              <a:t>in</a:t>
            </a:r>
            <a:r>
              <a:rPr lang="en-US" b="1" dirty="0"/>
              <a:t> </a:t>
            </a:r>
            <a:r>
              <a:rPr lang="en-US" dirty="0"/>
              <a:t>the HISD Magnet Lottery.</a:t>
            </a:r>
          </a:p>
        </p:txBody>
      </p:sp>
    </p:spTree>
    <p:extLst>
      <p:ext uri="{BB962C8B-B14F-4D97-AF65-F5344CB8AC3E}">
        <p14:creationId xmlns:p14="http://schemas.microsoft.com/office/powerpoint/2010/main" val="352450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i="1"/>
              <a:t>Why choose THR?</a:t>
            </a:r>
          </a:p>
        </p:txBody>
      </p:sp>
    </p:spTree>
    <p:extLst>
      <p:ext uri="{BB962C8B-B14F-4D97-AF65-F5344CB8AC3E}">
        <p14:creationId xmlns:p14="http://schemas.microsoft.com/office/powerpoint/2010/main" val="206266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Elementary Curriculum: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Departmentalized</a:t>
            </a:r>
            <a:r>
              <a:rPr lang="en-US" dirty="0"/>
              <a:t> K through 5</a:t>
            </a:r>
            <a:r>
              <a:rPr lang="en-US" baseline="30000" dirty="0"/>
              <a:t>th</a:t>
            </a:r>
            <a:r>
              <a:rPr lang="en-US" dirty="0"/>
              <a:t> Grades </a:t>
            </a:r>
            <a:r>
              <a:rPr lang="en-US" sz="2800" dirty="0"/>
              <a:t>(</a:t>
            </a:r>
            <a:r>
              <a:rPr lang="en-US" sz="2800" i="1" dirty="0"/>
              <a:t>teachers teach to their passion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Four teachers </a:t>
            </a:r>
            <a:r>
              <a:rPr lang="en-US" dirty="0"/>
              <a:t>per grade level with a two-way team teach; students </a:t>
            </a:r>
            <a:r>
              <a:rPr lang="en-US" dirty="0">
                <a:solidFill>
                  <a:schemeClr val="tx2"/>
                </a:solidFill>
              </a:rPr>
              <a:t>rotate between the two </a:t>
            </a:r>
            <a:r>
              <a:rPr lang="en-US" dirty="0"/>
              <a:t>classes:</a:t>
            </a:r>
          </a:p>
          <a:p>
            <a:pPr marL="914400" lvl="1" indent="-514350">
              <a:buAutoNum type="arabicPeriod"/>
            </a:pPr>
            <a:r>
              <a:rPr lang="en-US" dirty="0"/>
              <a:t>English Language Arts/Reading/Social Studies</a:t>
            </a:r>
          </a:p>
          <a:p>
            <a:pPr marL="914400" lvl="1" indent="-514350">
              <a:buAutoNum type="arabicPeriod"/>
            </a:pPr>
            <a:r>
              <a:rPr lang="en-US" dirty="0"/>
              <a:t>Math/ Science</a:t>
            </a:r>
          </a:p>
          <a:p>
            <a:pPr marL="0" indent="0" algn="ctr">
              <a:buNone/>
            </a:pPr>
            <a:r>
              <a:rPr lang="en-US" dirty="0"/>
              <a:t>     </a:t>
            </a:r>
            <a:r>
              <a:rPr lang="en-US" sz="2200" dirty="0">
                <a:solidFill>
                  <a:schemeClr val="tx2"/>
                </a:solidFill>
              </a:rPr>
              <a:t>(</a:t>
            </a:r>
            <a:r>
              <a:rPr lang="en-US" sz="2200" i="1" dirty="0">
                <a:solidFill>
                  <a:schemeClr val="tx2"/>
                </a:solidFill>
              </a:rPr>
              <a:t>opportunities for students to experience   </a:t>
            </a:r>
          </a:p>
          <a:p>
            <a:pPr marL="0" indent="0" algn="ctr">
              <a:buNone/>
            </a:pPr>
            <a:r>
              <a:rPr lang="en-US" sz="2200" i="1" dirty="0">
                <a:solidFill>
                  <a:schemeClr val="tx2"/>
                </a:solidFill>
              </a:rPr>
              <a:t>      varied learning styles</a:t>
            </a:r>
            <a:r>
              <a:rPr lang="en-US" sz="22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523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6F5D5C7B56E44A02F1305D4CE9A0C" ma:contentTypeVersion="2" ma:contentTypeDescription="Create a new document." ma:contentTypeScope="" ma:versionID="6a4a0918cd2dc1a6dc6c95f96963313c">
  <xsd:schema xmlns:xsd="http://www.w3.org/2001/XMLSchema" xmlns:xs="http://www.w3.org/2001/XMLSchema" xmlns:p="http://schemas.microsoft.com/office/2006/metadata/properties" xmlns:ns2="f6e187e3-a617-477b-93d8-770c3f465e30" targetNamespace="http://schemas.microsoft.com/office/2006/metadata/properties" ma:root="true" ma:fieldsID="8a72dc1fe3c679120e36047a6916716f" ns2:_="">
    <xsd:import namespace="f6e187e3-a617-477b-93d8-770c3f465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187e3-a617-477b-93d8-770c3f465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773CF3-7A3B-44E3-B65C-8EFC621D21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61F5E-FCDB-4A79-AA38-541AC0489193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f6e187e3-a617-477b-93d8-770c3f465e30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A63AFF-566A-4CFC-93D2-25357273FFB5}">
  <ds:schemaRefs>
    <ds:schemaRef ds:uri="f6e187e3-a617-477b-93d8-770c3f465e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58181</TotalTime>
  <Words>1662</Words>
  <Application>Microsoft Office PowerPoint</Application>
  <PresentationFormat>On-screen Show (4:3)</PresentationFormat>
  <Paragraphs>317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Avenir Next LT Pro Light</vt:lpstr>
      <vt:lpstr>Calibri</vt:lpstr>
      <vt:lpstr>Open Sans</vt:lpstr>
      <vt:lpstr>Times New Roman</vt:lpstr>
      <vt:lpstr>Office Theme</vt:lpstr>
      <vt:lpstr>T. H. Rogers  2024 – 2025 K – 8 Vanguard Program</vt:lpstr>
      <vt:lpstr>What to Expect:</vt:lpstr>
      <vt:lpstr>Magnet vs. Vanguard Magnet</vt:lpstr>
      <vt:lpstr>TX Education Code 89.3</vt:lpstr>
      <vt:lpstr>In HISD</vt:lpstr>
      <vt:lpstr>What about THR?</vt:lpstr>
      <vt:lpstr>How do I get in?</vt:lpstr>
      <vt:lpstr>Why choose THR?</vt:lpstr>
      <vt:lpstr>Elementary Curriculum:</vt:lpstr>
      <vt:lpstr>Elementary Homework</vt:lpstr>
      <vt:lpstr>Middle School Curriculum</vt:lpstr>
      <vt:lpstr>Middle School Homework</vt:lpstr>
      <vt:lpstr>Is it all work?</vt:lpstr>
      <vt:lpstr>What Makes THR different?</vt:lpstr>
      <vt:lpstr>What else?</vt:lpstr>
      <vt:lpstr>PowerPoint Presentation</vt:lpstr>
      <vt:lpstr>Elementary Space Available:</vt:lpstr>
      <vt:lpstr>But if there are no spaces …</vt:lpstr>
      <vt:lpstr>Middle School Space Available:</vt:lpstr>
      <vt:lpstr>Let’s Go Over Testing …</vt:lpstr>
      <vt:lpstr> Testing Information</vt:lpstr>
      <vt:lpstr>PowerPoint Presentation</vt:lpstr>
      <vt:lpstr>PowerPoint Presentation</vt:lpstr>
      <vt:lpstr>What about Documents?</vt:lpstr>
      <vt:lpstr>PoR Warning</vt:lpstr>
      <vt:lpstr>The Importance of Ranks</vt:lpstr>
      <vt:lpstr>Ranks and the Lottery:</vt:lpstr>
      <vt:lpstr>What the Parent will See:</vt:lpstr>
      <vt:lpstr>Your Choice :</vt:lpstr>
      <vt:lpstr>To Be Clear …</vt:lpstr>
      <vt:lpstr>To be Absolutely Clear …</vt:lpstr>
      <vt:lpstr>Important Lottery Info:</vt:lpstr>
      <vt:lpstr>Reminders:</vt:lpstr>
      <vt:lpstr>What are the odds?</vt:lpstr>
      <vt:lpstr>Remember:</vt:lpstr>
      <vt:lpstr>Our one guarantee:</vt:lpstr>
      <vt:lpstr>The Application</vt:lpstr>
      <vt:lpstr>School of Choice</vt:lpstr>
      <vt:lpstr>1 Application per School</vt:lpstr>
      <vt:lpstr>Time</vt:lpstr>
      <vt:lpstr>Honestly …</vt:lpstr>
      <vt:lpstr>Hot Spots:</vt:lpstr>
      <vt:lpstr>Hot Spots:</vt:lpstr>
      <vt:lpstr>Deadlines</vt:lpstr>
      <vt:lpstr>Q&amp;A…</vt:lpstr>
      <vt:lpstr>PowerPoint Presentation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 H. Rogers</dc:title>
  <dc:creator>Administrator</dc:creator>
  <cp:lastModifiedBy>Hearne, Barbra M</cp:lastModifiedBy>
  <cp:revision>26</cp:revision>
  <cp:lastPrinted>2023-10-03T15:10:10Z</cp:lastPrinted>
  <dcterms:created xsi:type="dcterms:W3CDTF">2015-09-16T15:15:55Z</dcterms:created>
  <dcterms:modified xsi:type="dcterms:W3CDTF">2023-11-13T16:26:19Z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0x010100C056F5D5C7B56E44A02F1305D4CE9A0C</vt:lpwstr>
  </property>
</Properties>
</file>